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03A359-A1CB-4DE3-8F41-901C7C929E0B}" type="datetimeFigureOut">
              <a:rPr lang="en-GB" smtClean="0"/>
              <a:t>16/04/2020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46B24F-931F-42C3-8E33-3A10B093C875}" type="slidenum">
              <a:rPr lang="en-GB" smtClean="0"/>
              <a:t>‹#›</a:t>
            </a:fld>
            <a:endParaRPr lang="en-GB"/>
          </a:p>
        </p:txBody>
      </p:sp>
    </p:spTree>
    <p:extLst>
      <p:ext uri="{BB962C8B-B14F-4D97-AF65-F5344CB8AC3E}">
        <p14:creationId xmlns:p14="http://schemas.microsoft.com/office/powerpoint/2010/main" val="2221790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Dental</a:t>
            </a:r>
            <a:r>
              <a:rPr lang="en-US" baseline="0" dirty="0" smtClean="0"/>
              <a:t> carries has become a major health issue in the United States and worldwide. Research shows that dental carriers affect children population the most. However, this does not mean that the adults are spared. The government’s response to this issue include increased dental coverage through the Affordable Care Act of 2010. This presentation will discuss key factors in dental carries including historical antecedents, epidemiology, prevalence, and world’s response to the issue.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2</a:t>
            </a:fld>
            <a:endParaRPr lang="en-GB"/>
          </a:p>
        </p:txBody>
      </p:sp>
    </p:spTree>
    <p:extLst>
      <p:ext uri="{BB962C8B-B14F-4D97-AF65-F5344CB8AC3E}">
        <p14:creationId xmlns:p14="http://schemas.microsoft.com/office/powerpoint/2010/main" val="3919549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a:t>
            </a:r>
            <a:r>
              <a:rPr lang="en-US" baseline="0" dirty="0" smtClean="0"/>
              <a:t> definitions have been offered towards understanding the concept of dental carries. Literature agree one factor that is constant across the definitions that we have examined above. Every research study identify dental carries with chronic conditions citing that it can result in serious health risks if not controlled. According to </a:t>
            </a:r>
            <a:r>
              <a:rPr lang="en-US" baseline="0" dirty="0" err="1" smtClean="0"/>
              <a:t>Viega</a:t>
            </a:r>
            <a:r>
              <a:rPr lang="en-US" baseline="0" dirty="0" smtClean="0"/>
              <a:t> et al. (2016), dental carries are known to cause high rate of morbidity among population. It is also associated with reduced quality life (</a:t>
            </a:r>
            <a:r>
              <a:rPr lang="en-US" baseline="0" dirty="0" err="1" smtClean="0"/>
              <a:t>Veiga</a:t>
            </a:r>
            <a:r>
              <a:rPr lang="en-US" baseline="0" dirty="0" smtClean="0"/>
              <a:t> et al., 2016).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3</a:t>
            </a:fld>
            <a:endParaRPr lang="en-GB"/>
          </a:p>
        </p:txBody>
      </p:sp>
    </p:spTree>
    <p:extLst>
      <p:ext uri="{BB962C8B-B14F-4D97-AF65-F5344CB8AC3E}">
        <p14:creationId xmlns:p14="http://schemas.microsoft.com/office/powerpoint/2010/main" val="1379670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Dental carries</a:t>
            </a:r>
            <a:r>
              <a:rPr lang="en-US" baseline="0" dirty="0" smtClean="0"/>
              <a:t> is a serious problem. As shown in the photos above, one cannot imagine the impacts associated with having a teeth like the ones shown. Research has shown that dental carries are associated with socioeconomic, demographic conditions, and behavioral aspects of a population (</a:t>
            </a:r>
            <a:r>
              <a:rPr lang="en-US" baseline="0" dirty="0" err="1" smtClean="0"/>
              <a:t>Viega</a:t>
            </a:r>
            <a:r>
              <a:rPr lang="en-US" baseline="0" dirty="0" smtClean="0"/>
              <a:t> et al., 2016). Dental carries takes away the pride of smiling, which may increase stress and anxiety levels of such people. All these can further expose the individual to more health risks.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4</a:t>
            </a:fld>
            <a:endParaRPr lang="en-GB"/>
          </a:p>
        </p:txBody>
      </p:sp>
    </p:spTree>
    <p:extLst>
      <p:ext uri="{BB962C8B-B14F-4D97-AF65-F5344CB8AC3E}">
        <p14:creationId xmlns:p14="http://schemas.microsoft.com/office/powerpoint/2010/main" val="1098880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a:t>
            </a:r>
            <a:r>
              <a:rPr lang="en-US" baseline="0" dirty="0" smtClean="0"/>
              <a:t> no specific historical study that shows that dental carries started at a particular period. However, the currently existing knowledge involves only basic concepts about this condition (</a:t>
            </a:r>
            <a:r>
              <a:rPr lang="en-GB" sz="1200" kern="1200" dirty="0" smtClean="0">
                <a:solidFill>
                  <a:schemeClr val="tx1"/>
                </a:solidFill>
                <a:effectLst/>
                <a:latin typeface="+mn-lt"/>
                <a:ea typeface="+mn-ea"/>
                <a:cs typeface="+mn-cs"/>
              </a:rPr>
              <a:t>Ferreira </a:t>
            </a:r>
            <a:r>
              <a:rPr lang="en-GB" sz="1200" kern="1200" dirty="0" err="1" smtClean="0">
                <a:solidFill>
                  <a:schemeClr val="tx1"/>
                </a:solidFill>
                <a:effectLst/>
                <a:latin typeface="+mn-lt"/>
                <a:ea typeface="+mn-ea"/>
                <a:cs typeface="+mn-cs"/>
              </a:rPr>
              <a:t>Zandoná</a:t>
            </a:r>
            <a:r>
              <a:rPr lang="en-GB" sz="1200" kern="1200" baseline="0" dirty="0" smtClean="0">
                <a:solidFill>
                  <a:schemeClr val="tx1"/>
                </a:solidFill>
                <a:effectLst/>
                <a:latin typeface="+mn-lt"/>
                <a:ea typeface="+mn-ea"/>
                <a:cs typeface="+mn-cs"/>
              </a:rPr>
              <a:t> et al., 2012). The above photos shows some of the cases of dental carries and their impacts on an individual’s teeth. Dental carries are obviously taking away the pride of many people who suffer from this condition.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5</a:t>
            </a:fld>
            <a:endParaRPr lang="en-GB"/>
          </a:p>
        </p:txBody>
      </p:sp>
    </p:spTree>
    <p:extLst>
      <p:ext uri="{BB962C8B-B14F-4D97-AF65-F5344CB8AC3E}">
        <p14:creationId xmlns:p14="http://schemas.microsoft.com/office/powerpoint/2010/main" val="4285911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a:t>
            </a:r>
            <a:r>
              <a:rPr lang="en-US" baseline="0" dirty="0" smtClean="0"/>
              <a:t> studies have indicated that dental carries is a problem that begins in childhood and grows into something serious as one grows up. </a:t>
            </a:r>
            <a:r>
              <a:rPr lang="en-US" baseline="0" dirty="0" err="1" smtClean="0"/>
              <a:t>Grimoud</a:t>
            </a:r>
            <a:r>
              <a:rPr lang="en-US" baseline="0" dirty="0" smtClean="0"/>
              <a:t> et al. (2011) assert that observations around the </a:t>
            </a:r>
            <a:r>
              <a:rPr lang="en-US" baseline="0" dirty="0" err="1" smtClean="0"/>
              <a:t>aetiology</a:t>
            </a:r>
            <a:r>
              <a:rPr lang="en-US" baseline="0" dirty="0" smtClean="0"/>
              <a:t> of this condition have identified the critical role played by carbohydrates, with sugar content as the main causing factor of dental carries. However, research has also pointed out some other possible factors including the oral environment, hygiene practices, and quality of food consumed.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6</a:t>
            </a:fld>
            <a:endParaRPr lang="en-GB"/>
          </a:p>
        </p:txBody>
      </p:sp>
    </p:spTree>
    <p:extLst>
      <p:ext uri="{BB962C8B-B14F-4D97-AF65-F5344CB8AC3E}">
        <p14:creationId xmlns:p14="http://schemas.microsoft.com/office/powerpoint/2010/main" val="3542881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though people</a:t>
            </a:r>
            <a:r>
              <a:rPr lang="en-US" baseline="0" dirty="0" smtClean="0"/>
              <a:t> had decayed teeth, but it did not receive much attention until 19</a:t>
            </a:r>
            <a:r>
              <a:rPr lang="en-US" baseline="30000" dirty="0" smtClean="0"/>
              <a:t>th</a:t>
            </a:r>
            <a:r>
              <a:rPr lang="en-US" baseline="0" dirty="0" smtClean="0"/>
              <a:t> century when measures to monitor the distribution of conditions. As </a:t>
            </a:r>
            <a:r>
              <a:rPr lang="en-GB" sz="1200" kern="1200" dirty="0" err="1" smtClean="0">
                <a:solidFill>
                  <a:schemeClr val="tx1"/>
                </a:solidFill>
                <a:effectLst/>
                <a:latin typeface="+mn-lt"/>
                <a:ea typeface="+mn-ea"/>
                <a:cs typeface="+mn-cs"/>
              </a:rPr>
              <a:t>Frazão</a:t>
            </a:r>
            <a:r>
              <a:rPr lang="en-GB" sz="1200" kern="1200" baseline="0" dirty="0" smtClean="0">
                <a:solidFill>
                  <a:schemeClr val="tx1"/>
                </a:solidFill>
                <a:effectLst/>
                <a:latin typeface="+mn-lt"/>
                <a:ea typeface="+mn-ea"/>
                <a:cs typeface="+mn-cs"/>
              </a:rPr>
              <a:t> (2012) further explains, first studies on dental carries epidemiology were published in the 1930s. These studies pointed out that dental carries may have started during the industrialization in the 16</a:t>
            </a:r>
            <a:r>
              <a:rPr lang="en-GB" sz="1200" kern="1200" baseline="30000" dirty="0" smtClean="0">
                <a:solidFill>
                  <a:schemeClr val="tx1"/>
                </a:solidFill>
                <a:effectLst/>
                <a:latin typeface="+mn-lt"/>
                <a:ea typeface="+mn-ea"/>
                <a:cs typeface="+mn-cs"/>
              </a:rPr>
              <a:t>th</a:t>
            </a:r>
            <a:r>
              <a:rPr lang="en-GB" sz="1200" kern="1200" baseline="0" dirty="0" smtClean="0">
                <a:solidFill>
                  <a:schemeClr val="tx1"/>
                </a:solidFill>
                <a:effectLst/>
                <a:latin typeface="+mn-lt"/>
                <a:ea typeface="+mn-ea"/>
                <a:cs typeface="+mn-cs"/>
              </a:rPr>
              <a:t> century when sugar consumption tremendously increased.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7</a:t>
            </a:fld>
            <a:endParaRPr lang="en-GB"/>
          </a:p>
        </p:txBody>
      </p:sp>
    </p:spTree>
    <p:extLst>
      <p:ext uri="{BB962C8B-B14F-4D97-AF65-F5344CB8AC3E}">
        <p14:creationId xmlns:p14="http://schemas.microsoft.com/office/powerpoint/2010/main" val="532635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t>
            </a:r>
            <a:r>
              <a:rPr lang="en-GB" sz="1200" kern="1200" dirty="0" err="1" smtClean="0">
                <a:solidFill>
                  <a:schemeClr val="tx1"/>
                </a:solidFill>
                <a:effectLst/>
                <a:latin typeface="+mn-lt"/>
                <a:ea typeface="+mn-ea"/>
                <a:cs typeface="+mn-cs"/>
              </a:rPr>
              <a:t>Frazão</a:t>
            </a:r>
            <a:r>
              <a:rPr lang="en-GB" sz="1200" kern="1200" baseline="0" dirty="0" smtClean="0">
                <a:solidFill>
                  <a:schemeClr val="tx1"/>
                </a:solidFill>
                <a:effectLst/>
                <a:latin typeface="+mn-lt"/>
                <a:ea typeface="+mn-ea"/>
                <a:cs typeface="+mn-cs"/>
              </a:rPr>
              <a:t> (2012), the microbe communities play a significant role in attaching the tooth to the surface or gum. However, sugary content food can affect this connection with coating of bacteria on the surface. The development of bacterial biofilm begins with pellicle formation. Pellicle formation is shown on the two photos shown above. The bacteria affects the pellicle-coated surface and with time it creates a cariogenic environment on the tooth surface (Gomez, 2013).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8</a:t>
            </a:fld>
            <a:endParaRPr lang="en-GB"/>
          </a:p>
        </p:txBody>
      </p:sp>
    </p:spTree>
    <p:extLst>
      <p:ext uri="{BB962C8B-B14F-4D97-AF65-F5344CB8AC3E}">
        <p14:creationId xmlns:p14="http://schemas.microsoft.com/office/powerpoint/2010/main" val="990905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Studies</a:t>
            </a:r>
            <a:r>
              <a:rPr lang="en-US" baseline="0" dirty="0" smtClean="0"/>
              <a:t> have shown that dental carries in the United States has been more prevalent among children population. According to </a:t>
            </a:r>
            <a:r>
              <a:rPr lang="en-US" baseline="0" dirty="0" err="1" smtClean="0"/>
              <a:t>Rozier</a:t>
            </a:r>
            <a:r>
              <a:rPr lang="en-US" baseline="0" dirty="0" smtClean="0"/>
              <a:t> et al. (2017), about 9% of American children suffer from this condition. </a:t>
            </a:r>
            <a:r>
              <a:rPr lang="en-US" baseline="0" dirty="0" err="1" smtClean="0"/>
              <a:t>Tafere</a:t>
            </a:r>
            <a:r>
              <a:rPr lang="en-US" baseline="0" dirty="0" smtClean="0"/>
              <a:t> et al. (2018) explain that more than 60% of children and about 100% of adults have dental cavities. The problem is not only in the United States, but worldwide.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9</a:t>
            </a:fld>
            <a:endParaRPr lang="en-GB"/>
          </a:p>
        </p:txBody>
      </p:sp>
    </p:spTree>
    <p:extLst>
      <p:ext uri="{BB962C8B-B14F-4D97-AF65-F5344CB8AC3E}">
        <p14:creationId xmlns:p14="http://schemas.microsoft.com/office/powerpoint/2010/main" val="399547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one can bear the pain and cost associated</a:t>
            </a:r>
            <a:r>
              <a:rPr lang="en-US" baseline="0" dirty="0" smtClean="0"/>
              <a:t> with dental carries. This study has shown the statistics of dental carries and the level of damage it can cause to people. This study is relevant not only to the members of the public, but the findings can also contribute in understanding the need for dental care programs in the health care system. To the members of the public, this study is important because it points out the critical role of ensuring oral hygiene. </a:t>
            </a:r>
            <a:r>
              <a:rPr lang="en-US" baseline="0" dirty="0" err="1" smtClean="0"/>
              <a:t>Tafere</a:t>
            </a:r>
            <a:r>
              <a:rPr lang="en-US" baseline="0" dirty="0" smtClean="0"/>
              <a:t> et al. (2018) explain that despite that dental carries affect huge population, little has been done to consider it a great threat. Therefore, this is a responsibility that begins with individual people. Everyone must take care of their oral hygiene to avoid the pain and cost associated with dental carries.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10</a:t>
            </a:fld>
            <a:endParaRPr lang="en-GB"/>
          </a:p>
        </p:txBody>
      </p:sp>
    </p:spTree>
    <p:extLst>
      <p:ext uri="{BB962C8B-B14F-4D97-AF65-F5344CB8AC3E}">
        <p14:creationId xmlns:p14="http://schemas.microsoft.com/office/powerpoint/2010/main" val="32609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key scientific advancements</a:t>
            </a:r>
            <a:r>
              <a:rPr lang="en-US" baseline="0" dirty="0" smtClean="0"/>
              <a:t> that have significantly assisted to deal with the dental carries problem include the robot surgery assistant as shown in the first picture. The first robot-led dental surgery was done in China in 2017 where a robot was used to perform two dental implants. Another advancement is the artificial intelligence, which provide virtual assistance. This will reduce the cost and time in dental carries care. </a:t>
            </a:r>
            <a:r>
              <a:rPr lang="en-US" baseline="0" dirty="0" err="1" smtClean="0"/>
              <a:t>Regrowing</a:t>
            </a:r>
            <a:r>
              <a:rPr lang="en-US" baseline="0" dirty="0" smtClean="0"/>
              <a:t> teeth is another advancement that has been used to help bring back the smile pride in people that have had damaged teeth.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11</a:t>
            </a:fld>
            <a:endParaRPr lang="en-GB"/>
          </a:p>
        </p:txBody>
      </p:sp>
    </p:spTree>
    <p:extLst>
      <p:ext uri="{BB962C8B-B14F-4D97-AF65-F5344CB8AC3E}">
        <p14:creationId xmlns:p14="http://schemas.microsoft.com/office/powerpoint/2010/main" val="2270698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World</a:t>
            </a:r>
            <a:r>
              <a:rPr lang="en-US" baseline="0" dirty="0" smtClean="0"/>
              <a:t> Health Organization has been working closely together with the individual countries across the world to ensure that dental carries problems are reduced or eradicated. Some of the measures include raising awareness through media campaigns on the dangers of sweetened food products, increased taxation of these products, and setting clear nutritional guidelines and labeling (WHO, 2017).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12</a:t>
            </a:fld>
            <a:endParaRPr lang="en-GB"/>
          </a:p>
        </p:txBody>
      </p:sp>
    </p:spTree>
    <p:extLst>
      <p:ext uri="{BB962C8B-B14F-4D97-AF65-F5344CB8AC3E}">
        <p14:creationId xmlns:p14="http://schemas.microsoft.com/office/powerpoint/2010/main" val="10834757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presentation has presented us with several facts regarding dental carries. It is clear now that dental carries is a health problem but it has been widely ignored either in the policymaking and studies. No one would want to keep themselves off from smiling or laughing when in a conversation with colleagues. Therefore, I believe that dental carries have denied many people a great opportunity to express themselves through smile and laughter.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13</a:t>
            </a:fld>
            <a:endParaRPr lang="en-GB"/>
          </a:p>
        </p:txBody>
      </p:sp>
    </p:spTree>
    <p:extLst>
      <p:ext uri="{BB962C8B-B14F-4D97-AF65-F5344CB8AC3E}">
        <p14:creationId xmlns:p14="http://schemas.microsoft.com/office/powerpoint/2010/main" val="1837111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a:t>
            </a:r>
            <a:r>
              <a:rPr lang="en-US" baseline="0" dirty="0" smtClean="0"/>
              <a:t> studies have recommended the measures that can be taken to ensure that dental carries is limited since it affects a greater percentage of the world population. The above are some of the measures that I recommend to help alleviate this problem. These measures can be implemented by the implemented by both the institutions and individual people. Foe example, no one should wait the government to come and tell them that it is important to brush teeth after every meal. This is an individual responsibility that begins at home. </a:t>
            </a:r>
            <a:endParaRPr lang="en-GB" dirty="0"/>
          </a:p>
        </p:txBody>
      </p:sp>
      <p:sp>
        <p:nvSpPr>
          <p:cNvPr id="4" name="Slide Number Placeholder 3"/>
          <p:cNvSpPr>
            <a:spLocks noGrp="1"/>
          </p:cNvSpPr>
          <p:nvPr>
            <p:ph type="sldNum" sz="quarter" idx="10"/>
          </p:nvPr>
        </p:nvSpPr>
        <p:spPr/>
        <p:txBody>
          <a:bodyPr/>
          <a:lstStyle/>
          <a:p>
            <a:fld id="{6B46B24F-931F-42C3-8E33-3A10B093C875}" type="slidenum">
              <a:rPr lang="en-GB" smtClean="0"/>
              <a:t>14</a:t>
            </a:fld>
            <a:endParaRPr lang="en-GB"/>
          </a:p>
        </p:txBody>
      </p:sp>
    </p:spTree>
    <p:extLst>
      <p:ext uri="{BB962C8B-B14F-4D97-AF65-F5344CB8AC3E}">
        <p14:creationId xmlns:p14="http://schemas.microsoft.com/office/powerpoint/2010/main" val="4036286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DFD3611-D376-4F23-A014-EE7D607ED6A1}" type="datetimeFigureOut">
              <a:rPr lang="en-GB" smtClean="0"/>
              <a:t>16/04/2020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A959412-8A6F-470D-BFDB-EFF134A9E86C}"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DFD3611-D376-4F23-A014-EE7D607ED6A1}"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6A959412-8A6F-470D-BFDB-EFF134A9E86C}"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EDFD3611-D376-4F23-A014-EE7D607ED6A1}" type="datetimeFigureOut">
              <a:rPr lang="en-GB" smtClean="0"/>
              <a:t>16/04/2020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A959412-8A6F-470D-BFDB-EFF134A9E86C}"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DFD3611-D376-4F23-A014-EE7D607ED6A1}" type="datetimeFigureOut">
              <a:rPr lang="en-GB" smtClean="0"/>
              <a:t>16/04/2020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959412-8A6F-470D-BFDB-EFF134A9E86C}"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DFD3611-D376-4F23-A014-EE7D607ED6A1}" type="datetimeFigureOut">
              <a:rPr lang="en-GB" smtClean="0"/>
              <a:t>16/04/2020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A959412-8A6F-470D-BFDB-EFF134A9E86C}"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DFD3611-D376-4F23-A014-EE7D607ED6A1}" type="datetimeFigureOut">
              <a:rPr lang="en-GB" smtClean="0"/>
              <a:t>16/04/2020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6A959412-8A6F-470D-BFDB-EFF134A9E86C}"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DFD3611-D376-4F23-A014-EE7D607ED6A1}" type="datetimeFigureOut">
              <a:rPr lang="en-GB" smtClean="0"/>
              <a:t>16/04/2020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A959412-8A6F-470D-BFDB-EFF134A9E86C}"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A959412-8A6F-470D-BFDB-EFF134A9E86C}"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DFD3611-D376-4F23-A014-EE7D607ED6A1}" type="datetimeFigureOut">
              <a:rPr lang="en-GB" smtClean="0"/>
              <a:t>16/04/2020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A959412-8A6F-470D-BFDB-EFF134A9E86C}"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DFD3611-D376-4F23-A014-EE7D607ED6A1}" type="datetimeFigureOut">
              <a:rPr lang="en-GB" smtClean="0"/>
              <a:t>16/04/2020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FD3611-D376-4F23-A014-EE7D607ED6A1}"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959412-8A6F-470D-BFDB-EFF134A9E86C}"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A959412-8A6F-470D-BFDB-EFF134A9E86C}"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DFD3611-D376-4F23-A014-EE7D607ED6A1}" type="datetimeFigureOut">
              <a:rPr lang="en-GB" smtClean="0"/>
              <a:t>16/04/2020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DFD3611-D376-4F23-A014-EE7D607ED6A1}" type="datetimeFigureOut">
              <a:rPr lang="en-GB" smtClean="0"/>
              <a:t>16/04/2020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A959412-8A6F-470D-BFDB-EFF134A9E86C}"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cap="none" dirty="0" smtClean="0"/>
              <a:t>Student’s Name </a:t>
            </a:r>
          </a:p>
          <a:p>
            <a:r>
              <a:rPr lang="en-US" cap="none" dirty="0" smtClean="0"/>
              <a:t>University Department </a:t>
            </a:r>
          </a:p>
          <a:p>
            <a:r>
              <a:rPr lang="en-US" cap="none" dirty="0" smtClean="0"/>
              <a:t>Course Name/Number </a:t>
            </a:r>
          </a:p>
          <a:p>
            <a:r>
              <a:rPr lang="en-US" cap="none" dirty="0" smtClean="0"/>
              <a:t>Professor’s Name</a:t>
            </a:r>
          </a:p>
          <a:p>
            <a:r>
              <a:rPr lang="en-US" cap="none" dirty="0" smtClean="0"/>
              <a:t>Date </a:t>
            </a:r>
            <a:endParaRPr lang="en-GB" cap="none" dirty="0"/>
          </a:p>
        </p:txBody>
      </p:sp>
      <p:sp>
        <p:nvSpPr>
          <p:cNvPr id="2" name="Title 1"/>
          <p:cNvSpPr>
            <a:spLocks noGrp="1"/>
          </p:cNvSpPr>
          <p:nvPr>
            <p:ph type="ctrTitle"/>
          </p:nvPr>
        </p:nvSpPr>
        <p:spPr/>
        <p:txBody>
          <a:bodyPr/>
          <a:lstStyle/>
          <a:p>
            <a:r>
              <a:rPr lang="en-US" dirty="0" smtClean="0"/>
              <a:t>Dental Carries </a:t>
            </a:r>
            <a:endParaRPr lang="en-GB" dirty="0"/>
          </a:p>
        </p:txBody>
      </p:sp>
    </p:spTree>
    <p:extLst>
      <p:ext uri="{BB962C8B-B14F-4D97-AF65-F5344CB8AC3E}">
        <p14:creationId xmlns:p14="http://schemas.microsoft.com/office/powerpoint/2010/main" val="321029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Dental carriers is a major global health issue </a:t>
            </a:r>
          </a:p>
          <a:p>
            <a:r>
              <a:rPr lang="en-US" dirty="0" smtClean="0"/>
              <a:t>It mainly affects children population </a:t>
            </a:r>
          </a:p>
          <a:p>
            <a:r>
              <a:rPr lang="en-US" dirty="0" smtClean="0"/>
              <a:t>It is also a major concern in the United States </a:t>
            </a:r>
          </a:p>
          <a:p>
            <a:r>
              <a:rPr lang="en-US" dirty="0" smtClean="0"/>
              <a:t>The government has responded to this issue by;</a:t>
            </a:r>
          </a:p>
          <a:p>
            <a:r>
              <a:rPr lang="en-US" dirty="0" smtClean="0"/>
              <a:t>Increasing the dental coverage for children through the Affordable Care Act of 2010 (Gupta, 2018)</a:t>
            </a:r>
          </a:p>
          <a:p>
            <a:r>
              <a:rPr lang="en-US" dirty="0" smtClean="0"/>
              <a:t>This presentation examines key features of dental carriers such as:</a:t>
            </a:r>
          </a:p>
          <a:p>
            <a:r>
              <a:rPr lang="en-US" dirty="0" smtClean="0"/>
              <a:t>Historical antecedents, epidemiology, prevalence among other issues</a:t>
            </a:r>
            <a:endParaRPr lang="en-GB" dirty="0"/>
          </a:p>
        </p:txBody>
      </p:sp>
    </p:spTree>
    <p:extLst>
      <p:ext uri="{BB962C8B-B14F-4D97-AF65-F5344CB8AC3E}">
        <p14:creationId xmlns:p14="http://schemas.microsoft.com/office/powerpoint/2010/main" val="246261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Dental carries is a chronic disease, which results in the destruction of dental hard-cellular tissue through bacterial fermentation of sugar (</a:t>
            </a:r>
            <a:r>
              <a:rPr lang="en-US" dirty="0" err="1" smtClean="0"/>
              <a:t>Yadav</a:t>
            </a:r>
            <a:r>
              <a:rPr lang="en-US" dirty="0" smtClean="0"/>
              <a:t> &amp; </a:t>
            </a:r>
            <a:r>
              <a:rPr lang="en-US" dirty="0" err="1" smtClean="0"/>
              <a:t>Prakash</a:t>
            </a:r>
            <a:r>
              <a:rPr lang="en-US" dirty="0" smtClean="0"/>
              <a:t>, 2017)</a:t>
            </a:r>
          </a:p>
          <a:p>
            <a:r>
              <a:rPr lang="en-US" dirty="0" smtClean="0"/>
              <a:t>Dental carries is a multifactorial disease that comprises of complex risk and protective factors (Young et al., 2015)</a:t>
            </a:r>
          </a:p>
          <a:p>
            <a:r>
              <a:rPr lang="en-US" dirty="0" smtClean="0"/>
              <a:t>It can also be understood as; </a:t>
            </a:r>
          </a:p>
          <a:p>
            <a:r>
              <a:rPr lang="en-US" dirty="0" smtClean="0"/>
              <a:t>A post-eruptive bacterial infection that is characterized by progressive demineralization process (</a:t>
            </a:r>
            <a:r>
              <a:rPr lang="en-US" dirty="0" err="1" smtClean="0"/>
              <a:t>Veiga</a:t>
            </a:r>
            <a:r>
              <a:rPr lang="en-US" dirty="0" smtClean="0"/>
              <a:t> et al., 2016)</a:t>
            </a:r>
          </a:p>
          <a:p>
            <a:r>
              <a:rPr lang="en-US" dirty="0" smtClean="0"/>
              <a:t>All agree that dental carries is a chronic disease</a:t>
            </a:r>
            <a:endParaRPr lang="en-GB" dirty="0"/>
          </a:p>
        </p:txBody>
      </p:sp>
    </p:spTree>
    <p:extLst>
      <p:ext uri="{BB962C8B-B14F-4D97-AF65-F5344CB8AC3E}">
        <p14:creationId xmlns:p14="http://schemas.microsoft.com/office/powerpoint/2010/main" val="4133562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Dental Carries </a:t>
            </a:r>
            <a:endParaRPr lang="en-GB" dirty="0"/>
          </a:p>
        </p:txBody>
      </p:sp>
      <p:pic>
        <p:nvPicPr>
          <p:cNvPr id="6" name="Content Placeholder 5"/>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38358" y="1399428"/>
            <a:ext cx="4984950" cy="2791572"/>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1" y="1371600"/>
            <a:ext cx="3751030" cy="28194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373" y="4229100"/>
            <a:ext cx="4150179" cy="232410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4552" y="4229100"/>
            <a:ext cx="4604279" cy="2324100"/>
          </a:xfrm>
          <a:prstGeom prst="rect">
            <a:avLst/>
          </a:prstGeom>
        </p:spPr>
      </p:pic>
    </p:spTree>
    <p:extLst>
      <p:ext uri="{BB962C8B-B14F-4D97-AF65-F5344CB8AC3E}">
        <p14:creationId xmlns:p14="http://schemas.microsoft.com/office/powerpoint/2010/main" val="213329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Antecedents</a:t>
            </a:r>
            <a:endParaRPr lang="en-GB" dirty="0"/>
          </a:p>
        </p:txBody>
      </p:sp>
      <p:sp>
        <p:nvSpPr>
          <p:cNvPr id="3" name="Content Placeholder 2"/>
          <p:cNvSpPr>
            <a:spLocks noGrp="1"/>
          </p:cNvSpPr>
          <p:nvPr>
            <p:ph sz="quarter" idx="1"/>
          </p:nvPr>
        </p:nvSpPr>
        <p:spPr/>
        <p:txBody>
          <a:bodyPr/>
          <a:lstStyle/>
          <a:p>
            <a:r>
              <a:rPr lang="en-US" dirty="0" smtClean="0"/>
              <a:t>Dental carries have existed since the beginning of human civilization </a:t>
            </a:r>
          </a:p>
          <a:p>
            <a:r>
              <a:rPr lang="en-US" dirty="0" smtClean="0"/>
              <a:t>However, little research exist on complex dental carries </a:t>
            </a:r>
          </a:p>
          <a:p>
            <a:r>
              <a:rPr lang="en-US" dirty="0" smtClean="0"/>
              <a:t>Vast knowledge that exist involves basic concepts of dental carries (</a:t>
            </a:r>
            <a:r>
              <a:rPr lang="en-GB" dirty="0"/>
              <a:t>Ferreira </a:t>
            </a:r>
            <a:r>
              <a:rPr lang="en-GB" dirty="0" err="1" smtClean="0"/>
              <a:t>Zandoná</a:t>
            </a:r>
            <a:r>
              <a:rPr lang="en-GB" dirty="0"/>
              <a:t> </a:t>
            </a:r>
            <a:r>
              <a:rPr lang="en-GB" dirty="0" smtClean="0"/>
              <a:t>et al., 2012)</a:t>
            </a:r>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368" y="4191000"/>
            <a:ext cx="4353431" cy="247995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7800" y="4191000"/>
            <a:ext cx="3657600" cy="2479952"/>
          </a:xfrm>
          <a:prstGeom prst="rect">
            <a:avLst/>
          </a:prstGeom>
        </p:spPr>
      </p:pic>
    </p:spTree>
    <p:extLst>
      <p:ext uri="{BB962C8B-B14F-4D97-AF65-F5344CB8AC3E}">
        <p14:creationId xmlns:p14="http://schemas.microsoft.com/office/powerpoint/2010/main" val="2159909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Historical Antecedents</a:t>
            </a:r>
            <a:endParaRPr lang="en-GB" dirty="0"/>
          </a:p>
        </p:txBody>
      </p:sp>
      <p:sp>
        <p:nvSpPr>
          <p:cNvPr id="3" name="Content Placeholder 2"/>
          <p:cNvSpPr>
            <a:spLocks noGrp="1"/>
          </p:cNvSpPr>
          <p:nvPr>
            <p:ph sz="quarter" idx="1"/>
          </p:nvPr>
        </p:nvSpPr>
        <p:spPr/>
        <p:txBody>
          <a:bodyPr/>
          <a:lstStyle/>
          <a:p>
            <a:r>
              <a:rPr lang="en-US" dirty="0" smtClean="0"/>
              <a:t>Dental carries studies have highlighted the role of diet consideration </a:t>
            </a:r>
          </a:p>
          <a:p>
            <a:r>
              <a:rPr lang="en-US" dirty="0" smtClean="0"/>
              <a:t>The impact of dietary resources have also been linked to the history of this condition</a:t>
            </a:r>
            <a:r>
              <a:rPr lang="en-GB" dirty="0" smtClean="0"/>
              <a:t> (</a:t>
            </a:r>
            <a:r>
              <a:rPr lang="en-GB" dirty="0" err="1" smtClean="0"/>
              <a:t>Grimoud</a:t>
            </a:r>
            <a:r>
              <a:rPr lang="en-GB" dirty="0" smtClean="0"/>
              <a:t> et al., 2011)</a:t>
            </a:r>
          </a:p>
          <a:p>
            <a:r>
              <a:rPr lang="en-US" dirty="0" smtClean="0"/>
              <a:t>Carbohydrates have been identified as the main risk and causing factor (</a:t>
            </a:r>
            <a:r>
              <a:rPr lang="en-US" dirty="0" err="1" smtClean="0"/>
              <a:t>Grimoud</a:t>
            </a:r>
            <a:r>
              <a:rPr lang="en-US" dirty="0" smtClean="0"/>
              <a:t> et al., 2011)</a:t>
            </a:r>
          </a:p>
          <a:p>
            <a:r>
              <a:rPr lang="en-US" dirty="0" smtClean="0"/>
              <a:t>Other possible factors include hygiene practices, oral environment, food quality, and time factor</a:t>
            </a:r>
          </a:p>
          <a:p>
            <a:r>
              <a:rPr lang="en-US" dirty="0" smtClean="0"/>
              <a:t>Dental carious process involves a lot of factors </a:t>
            </a:r>
          </a:p>
        </p:txBody>
      </p:sp>
    </p:spTree>
    <p:extLst>
      <p:ext uri="{BB962C8B-B14F-4D97-AF65-F5344CB8AC3E}">
        <p14:creationId xmlns:p14="http://schemas.microsoft.com/office/powerpoint/2010/main" val="2799120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Historical Antecedents</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Dental carries did not receive much attention before </a:t>
            </a:r>
          </a:p>
          <a:p>
            <a:r>
              <a:rPr lang="en-US" dirty="0" smtClean="0"/>
              <a:t>It </a:t>
            </a:r>
            <a:r>
              <a:rPr lang="en-US" dirty="0"/>
              <a:t>emerged during the urbanization and industrialization as a major </a:t>
            </a:r>
            <a:r>
              <a:rPr lang="en-US" dirty="0" smtClean="0"/>
              <a:t>disease (</a:t>
            </a:r>
            <a:r>
              <a:rPr lang="en-GB" dirty="0" err="1"/>
              <a:t>Frazão</a:t>
            </a:r>
            <a:r>
              <a:rPr lang="en-GB" dirty="0" smtClean="0"/>
              <a:t>, 2012)</a:t>
            </a:r>
          </a:p>
          <a:p>
            <a:r>
              <a:rPr lang="en-US" dirty="0" smtClean="0"/>
              <a:t>The expansion of sugar consumption in 16</a:t>
            </a:r>
            <a:r>
              <a:rPr lang="en-US" baseline="30000" dirty="0" smtClean="0"/>
              <a:t>th</a:t>
            </a:r>
            <a:r>
              <a:rPr lang="en-US" dirty="0" smtClean="0"/>
              <a:t> and 17</a:t>
            </a:r>
            <a:r>
              <a:rPr lang="en-US" baseline="30000" dirty="0" smtClean="0"/>
              <a:t>th</a:t>
            </a:r>
            <a:r>
              <a:rPr lang="en-US" dirty="0" smtClean="0"/>
              <a:t> centuries </a:t>
            </a:r>
          </a:p>
          <a:p>
            <a:r>
              <a:rPr lang="en-US" dirty="0" smtClean="0"/>
              <a:t>Increased epidemic levels after this period </a:t>
            </a:r>
          </a:p>
          <a:p>
            <a:r>
              <a:rPr lang="en-US" dirty="0" smtClean="0"/>
              <a:t>Growing perception of illness were linked to this oral health issue (</a:t>
            </a:r>
            <a:r>
              <a:rPr lang="en-GB" dirty="0" err="1"/>
              <a:t>Frazão</a:t>
            </a:r>
            <a:r>
              <a:rPr lang="en-GB" dirty="0" smtClean="0"/>
              <a:t>, 2012)</a:t>
            </a:r>
          </a:p>
          <a:p>
            <a:r>
              <a:rPr lang="en-US" dirty="0" smtClean="0"/>
              <a:t>Monitoring techniques were established in the 1930s (</a:t>
            </a:r>
            <a:r>
              <a:rPr lang="en-GB" dirty="0" err="1"/>
              <a:t>Frazão</a:t>
            </a:r>
            <a:r>
              <a:rPr lang="en-GB" dirty="0" smtClean="0"/>
              <a:t>, 2012)</a:t>
            </a:r>
          </a:p>
          <a:p>
            <a:r>
              <a:rPr lang="en-US" dirty="0" smtClean="0"/>
              <a:t>Dental carries became a major health concern </a:t>
            </a:r>
            <a:endParaRPr lang="en-US" dirty="0"/>
          </a:p>
          <a:p>
            <a:endParaRPr lang="en-GB" dirty="0"/>
          </a:p>
        </p:txBody>
      </p:sp>
    </p:spTree>
    <p:extLst>
      <p:ext uri="{BB962C8B-B14F-4D97-AF65-F5344CB8AC3E}">
        <p14:creationId xmlns:p14="http://schemas.microsoft.com/office/powerpoint/2010/main" val="1343589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a:t>
            </a:r>
            <a:endParaRPr lang="en-GB" dirty="0"/>
          </a:p>
        </p:txBody>
      </p:sp>
      <p:sp>
        <p:nvSpPr>
          <p:cNvPr id="3" name="Content Placeholder 2"/>
          <p:cNvSpPr>
            <a:spLocks noGrp="1"/>
          </p:cNvSpPr>
          <p:nvPr>
            <p:ph sz="quarter" idx="1"/>
          </p:nvPr>
        </p:nvSpPr>
        <p:spPr/>
        <p:txBody>
          <a:bodyPr/>
          <a:lstStyle/>
          <a:p>
            <a:r>
              <a:rPr lang="en-US" dirty="0" smtClean="0"/>
              <a:t>Dental carries involves demineralization of the hard dental tissues (</a:t>
            </a:r>
            <a:r>
              <a:rPr lang="en-GB" dirty="0" err="1"/>
              <a:t>Frazão</a:t>
            </a:r>
            <a:r>
              <a:rPr lang="en-GB" dirty="0" smtClean="0"/>
              <a:t>, 2012)</a:t>
            </a:r>
          </a:p>
          <a:p>
            <a:r>
              <a:rPr lang="en-GB" dirty="0" smtClean="0"/>
              <a:t>Begins within the bacterial biofilm that cover the tooth surface (Gomez, 2013)</a:t>
            </a:r>
          </a:p>
          <a:p>
            <a:r>
              <a:rPr lang="en-GB" dirty="0" smtClean="0"/>
              <a:t>Exposure of sugar diets can cause the bacterial biofilm </a:t>
            </a:r>
          </a:p>
          <a:p>
            <a:r>
              <a:rPr lang="en-US" dirty="0" smtClean="0"/>
              <a:t> </a:t>
            </a:r>
            <a:endParaRPr lang="en-GB"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276164"/>
            <a:ext cx="4572000" cy="212463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4706" y="4276164"/>
            <a:ext cx="3810000" cy="2124634"/>
          </a:xfrm>
          <a:prstGeom prst="rect">
            <a:avLst/>
          </a:prstGeom>
        </p:spPr>
      </p:pic>
    </p:spTree>
    <p:extLst>
      <p:ext uri="{BB962C8B-B14F-4D97-AF65-F5344CB8AC3E}">
        <p14:creationId xmlns:p14="http://schemas.microsoft.com/office/powerpoint/2010/main" val="3080755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Prevalence </a:t>
            </a:r>
            <a:endParaRPr lang="en-GB" dirty="0"/>
          </a:p>
        </p:txBody>
      </p:sp>
      <p:sp>
        <p:nvSpPr>
          <p:cNvPr id="3" name="Content Placeholder 2"/>
          <p:cNvSpPr>
            <a:spLocks noGrp="1"/>
          </p:cNvSpPr>
          <p:nvPr>
            <p:ph sz="quarter" idx="1"/>
          </p:nvPr>
        </p:nvSpPr>
        <p:spPr/>
        <p:txBody>
          <a:bodyPr>
            <a:normAutofit fontScale="92500" lnSpcReduction="10000"/>
          </a:bodyPr>
          <a:lstStyle/>
          <a:p>
            <a:r>
              <a:rPr lang="en-US" dirty="0" smtClean="0"/>
              <a:t>Studies show that dental carries is prevalent among children population </a:t>
            </a:r>
          </a:p>
          <a:p>
            <a:r>
              <a:rPr lang="en-US" dirty="0" smtClean="0"/>
              <a:t>Prevalence rate has increased significantly.</a:t>
            </a:r>
          </a:p>
          <a:p>
            <a:r>
              <a:rPr lang="en-US" dirty="0" smtClean="0"/>
              <a:t>Studies shows increment in prevalence from 24% to 28% between 1988 and 1999 (</a:t>
            </a:r>
            <a:r>
              <a:rPr lang="en-US" dirty="0" err="1" smtClean="0"/>
              <a:t>Rozier</a:t>
            </a:r>
            <a:r>
              <a:rPr lang="en-US" dirty="0" smtClean="0"/>
              <a:t> et al., 2017)</a:t>
            </a:r>
          </a:p>
          <a:p>
            <a:r>
              <a:rPr lang="en-US" dirty="0" smtClean="0"/>
              <a:t>Average 2.15 tooth surfaces of every child were affected between the same period.</a:t>
            </a:r>
          </a:p>
          <a:p>
            <a:r>
              <a:rPr lang="en-US" dirty="0" smtClean="0"/>
              <a:t>The average rate has increased from 2.15 to 2.58 between 2011 and 2012 (</a:t>
            </a:r>
            <a:r>
              <a:rPr lang="en-US" dirty="0" err="1" smtClean="0"/>
              <a:t>Rozier</a:t>
            </a:r>
            <a:r>
              <a:rPr lang="en-US" dirty="0" smtClean="0"/>
              <a:t> et al., 2017)</a:t>
            </a:r>
          </a:p>
          <a:p>
            <a:r>
              <a:rPr lang="en-US" dirty="0" smtClean="0"/>
              <a:t>About 9% of children have experienced dental carriers (</a:t>
            </a:r>
            <a:r>
              <a:rPr lang="en-US" dirty="0" err="1" smtClean="0"/>
              <a:t>Rozier</a:t>
            </a:r>
            <a:r>
              <a:rPr lang="en-US" dirty="0" smtClean="0"/>
              <a:t> et al., 2017)</a:t>
            </a:r>
          </a:p>
        </p:txBody>
      </p:sp>
    </p:spTree>
    <p:extLst>
      <p:ext uri="{BB962C8B-B14F-4D97-AF65-F5344CB8AC3E}">
        <p14:creationId xmlns:p14="http://schemas.microsoft.com/office/powerpoint/2010/main" val="3664682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 of Study </a:t>
            </a:r>
            <a:endParaRPr lang="en-GB" dirty="0"/>
          </a:p>
        </p:txBody>
      </p:sp>
      <p:sp>
        <p:nvSpPr>
          <p:cNvPr id="3" name="Content Placeholder 2"/>
          <p:cNvSpPr>
            <a:spLocks noGrp="1"/>
          </p:cNvSpPr>
          <p:nvPr>
            <p:ph sz="quarter" idx="1"/>
          </p:nvPr>
        </p:nvSpPr>
        <p:spPr/>
        <p:txBody>
          <a:bodyPr/>
          <a:lstStyle/>
          <a:p>
            <a:r>
              <a:rPr lang="en-US" dirty="0" smtClean="0"/>
              <a:t>Dental carries contributes to discomfort and pain </a:t>
            </a:r>
            <a:r>
              <a:rPr lang="en-GB" dirty="0" smtClean="0"/>
              <a:t>(</a:t>
            </a:r>
            <a:r>
              <a:rPr lang="en-GB" dirty="0" err="1" smtClean="0"/>
              <a:t>Tafere</a:t>
            </a:r>
            <a:r>
              <a:rPr lang="en-GB" dirty="0" smtClean="0"/>
              <a:t> et al., 2018)</a:t>
            </a:r>
          </a:p>
          <a:p>
            <a:r>
              <a:rPr lang="en-US" dirty="0" smtClean="0"/>
              <a:t>Studies further shows that there is a direct link between oral heath and overall health (Gupta et al., 2018)</a:t>
            </a:r>
          </a:p>
          <a:p>
            <a:r>
              <a:rPr lang="en-US" dirty="0" smtClean="0"/>
              <a:t>This study advances oral hygiene practices and dental care programs </a:t>
            </a:r>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648200"/>
            <a:ext cx="2619375" cy="17430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1740" y="4648199"/>
            <a:ext cx="3530278" cy="174307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2019" y="4657165"/>
            <a:ext cx="2223382" cy="1743075"/>
          </a:xfrm>
          <a:prstGeom prst="rect">
            <a:avLst/>
          </a:prstGeom>
        </p:spPr>
      </p:pic>
    </p:spTree>
    <p:extLst>
      <p:ext uri="{BB962C8B-B14F-4D97-AF65-F5344CB8AC3E}">
        <p14:creationId xmlns:p14="http://schemas.microsoft.com/office/powerpoint/2010/main" val="2704164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Scientific Advancements </a:t>
            </a:r>
            <a:endParaRPr lang="en-GB" dirty="0"/>
          </a:p>
        </p:txBody>
      </p:sp>
      <p:sp>
        <p:nvSpPr>
          <p:cNvPr id="3" name="Content Placeholder 2"/>
          <p:cNvSpPr>
            <a:spLocks noGrp="1"/>
          </p:cNvSpPr>
          <p:nvPr>
            <p:ph sz="quarter" idx="1"/>
          </p:nvPr>
        </p:nvSpPr>
        <p:spPr/>
        <p:txBody>
          <a:bodyPr/>
          <a:lstStyle/>
          <a:p>
            <a:r>
              <a:rPr lang="en-US" dirty="0" smtClean="0"/>
              <a:t>Existence of wide range of epidemiological data </a:t>
            </a:r>
          </a:p>
          <a:p>
            <a:r>
              <a:rPr lang="en-US" dirty="0" smtClean="0"/>
              <a:t>Robot assistance surgeries </a:t>
            </a:r>
          </a:p>
          <a:p>
            <a:r>
              <a:rPr lang="en-US" dirty="0" smtClean="0"/>
              <a:t>Artificial intelligence </a:t>
            </a:r>
          </a:p>
          <a:p>
            <a:r>
              <a:rPr lang="en-US" dirty="0" smtClean="0"/>
              <a:t>And teeth </a:t>
            </a:r>
            <a:r>
              <a:rPr lang="en-US" dirty="0" err="1" smtClean="0"/>
              <a:t>regrowing</a:t>
            </a:r>
            <a:r>
              <a:rPr lang="en-US" dirty="0" smtClean="0"/>
              <a:t> </a:t>
            </a:r>
          </a:p>
          <a:p>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1" y="3657600"/>
            <a:ext cx="3200400" cy="281831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1401" y="3657600"/>
            <a:ext cx="2819399" cy="281831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00800" y="3657599"/>
            <a:ext cx="2514600" cy="2818311"/>
          </a:xfrm>
          <a:prstGeom prst="rect">
            <a:avLst/>
          </a:prstGeom>
        </p:spPr>
      </p:pic>
    </p:spTree>
    <p:extLst>
      <p:ext uri="{BB962C8B-B14F-4D97-AF65-F5344CB8AC3E}">
        <p14:creationId xmlns:p14="http://schemas.microsoft.com/office/powerpoint/2010/main" val="810605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World’s Response to Dental Carries</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World’s response to dental carries include:</a:t>
            </a:r>
          </a:p>
          <a:p>
            <a:r>
              <a:rPr lang="en-US" dirty="0" smtClean="0"/>
              <a:t>Raising awareness campaign through the international organizations like WHO</a:t>
            </a:r>
          </a:p>
          <a:p>
            <a:r>
              <a:rPr lang="en-US" dirty="0" smtClean="0"/>
              <a:t>Increased taxation of sugar-content foods and beverages</a:t>
            </a:r>
          </a:p>
          <a:p>
            <a:r>
              <a:rPr lang="en-US" dirty="0" smtClean="0"/>
              <a:t>Implementing clear nutritional guidelines </a:t>
            </a:r>
          </a:p>
          <a:p>
            <a:r>
              <a:rPr lang="en-US" dirty="0" smtClean="0"/>
              <a:t>Individual government response to the issue include:</a:t>
            </a:r>
          </a:p>
          <a:p>
            <a:r>
              <a:rPr lang="en-US" dirty="0" smtClean="0"/>
              <a:t>Setting policies and programs to help deal with it</a:t>
            </a:r>
          </a:p>
          <a:p>
            <a:r>
              <a:rPr lang="en-US" dirty="0" smtClean="0"/>
              <a:t>In the U.S. the government increased the dental coverage for children through ACA of 2010. </a:t>
            </a:r>
            <a:endParaRPr lang="en-GB" dirty="0"/>
          </a:p>
        </p:txBody>
      </p:sp>
    </p:spTree>
    <p:extLst>
      <p:ext uri="{BB962C8B-B14F-4D97-AF65-F5344CB8AC3E}">
        <p14:creationId xmlns:p14="http://schemas.microsoft.com/office/powerpoint/2010/main" val="2668650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Opinion </a:t>
            </a:r>
            <a:endParaRPr lang="en-GB" dirty="0"/>
          </a:p>
        </p:txBody>
      </p:sp>
      <p:sp>
        <p:nvSpPr>
          <p:cNvPr id="3" name="Content Placeholder 2"/>
          <p:cNvSpPr>
            <a:spLocks noGrp="1"/>
          </p:cNvSpPr>
          <p:nvPr>
            <p:ph sz="quarter" idx="1"/>
          </p:nvPr>
        </p:nvSpPr>
        <p:spPr/>
        <p:txBody>
          <a:bodyPr/>
          <a:lstStyle/>
          <a:p>
            <a:r>
              <a:rPr lang="en-US" dirty="0" smtClean="0"/>
              <a:t>I personally think that dental carriers:</a:t>
            </a:r>
          </a:p>
          <a:p>
            <a:r>
              <a:rPr lang="en-US" dirty="0" smtClean="0"/>
              <a:t>Have denied many people the opportunity to interact and socialize freely because they don’t feel comfortable </a:t>
            </a:r>
          </a:p>
          <a:p>
            <a:r>
              <a:rPr lang="en-US" dirty="0" smtClean="0"/>
              <a:t>I also think that serious measures need to be taken</a:t>
            </a:r>
          </a:p>
          <a:p>
            <a:r>
              <a:rPr lang="en-US" dirty="0" smtClean="0"/>
              <a:t>This includes ensuring personal oral hygiene from childhood</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724400"/>
            <a:ext cx="3305175" cy="189280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2387" y="4724400"/>
            <a:ext cx="2011680" cy="189280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4066" y="4719918"/>
            <a:ext cx="3347533" cy="1874618"/>
          </a:xfrm>
          <a:prstGeom prst="rect">
            <a:avLst/>
          </a:prstGeom>
        </p:spPr>
      </p:pic>
    </p:spTree>
    <p:extLst>
      <p:ext uri="{BB962C8B-B14F-4D97-AF65-F5344CB8AC3E}">
        <p14:creationId xmlns:p14="http://schemas.microsoft.com/office/powerpoint/2010/main" val="3715021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Reduce the dental cost for dental carries treatment </a:t>
            </a:r>
          </a:p>
          <a:p>
            <a:r>
              <a:rPr lang="en-US" dirty="0" smtClean="0"/>
              <a:t>Increase budgetary allocation for dental carries programs</a:t>
            </a:r>
          </a:p>
          <a:p>
            <a:r>
              <a:rPr lang="en-US" dirty="0" smtClean="0"/>
              <a:t>Encourage free sugar food content or dietary guidelines </a:t>
            </a:r>
          </a:p>
          <a:p>
            <a:r>
              <a:rPr lang="en-US" dirty="0" smtClean="0"/>
              <a:t>Increase awareness and access to quality food </a:t>
            </a:r>
          </a:p>
          <a:p>
            <a:r>
              <a:rPr lang="en-US" dirty="0" smtClean="0"/>
              <a:t>Improve food environment </a:t>
            </a:r>
          </a:p>
          <a:p>
            <a:r>
              <a:rPr lang="en-US" dirty="0" smtClean="0"/>
              <a:t>Regulate sales of high-sugar content foods and beverages </a:t>
            </a:r>
          </a:p>
          <a:p>
            <a:r>
              <a:rPr lang="en-US" dirty="0" smtClean="0"/>
              <a:t>Practice oral hygiene</a:t>
            </a:r>
            <a:endParaRPr lang="en-GB" dirty="0"/>
          </a:p>
        </p:txBody>
      </p:sp>
    </p:spTree>
    <p:extLst>
      <p:ext uri="{BB962C8B-B14F-4D97-AF65-F5344CB8AC3E}">
        <p14:creationId xmlns:p14="http://schemas.microsoft.com/office/powerpoint/2010/main" val="3437400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sz="quarter" idx="1"/>
          </p:nvPr>
        </p:nvSpPr>
        <p:spPr/>
        <p:txBody>
          <a:bodyPr>
            <a:normAutofit fontScale="70000" lnSpcReduction="20000"/>
          </a:bodyPr>
          <a:lstStyle/>
          <a:p>
            <a:r>
              <a:rPr lang="en-GB" dirty="0"/>
              <a:t>Ferreira </a:t>
            </a:r>
            <a:r>
              <a:rPr lang="en-GB" dirty="0" err="1"/>
              <a:t>Zandoná</a:t>
            </a:r>
            <a:r>
              <a:rPr lang="en-GB" dirty="0"/>
              <a:t>, A., Santiago, E., Eckert, G. J., Katz, B. P., Pereira de Oliveira, S., </a:t>
            </a:r>
            <a:r>
              <a:rPr lang="en-GB" dirty="0" err="1"/>
              <a:t>Capin</a:t>
            </a:r>
            <a:r>
              <a:rPr lang="en-GB" dirty="0"/>
              <a:t>, O. R., ... &amp; Zero, D. T. (2012). The natural history of dental caries lesions: a 4-year observational study. </a:t>
            </a:r>
            <a:r>
              <a:rPr lang="en-GB" i="1" dirty="0"/>
              <a:t>Journal of dental research</a:t>
            </a:r>
            <a:r>
              <a:rPr lang="en-GB" dirty="0"/>
              <a:t>, </a:t>
            </a:r>
            <a:r>
              <a:rPr lang="en-GB" i="1" dirty="0"/>
              <a:t>91</a:t>
            </a:r>
            <a:r>
              <a:rPr lang="en-GB" dirty="0"/>
              <a:t>(9), 841-846.</a:t>
            </a:r>
          </a:p>
          <a:p>
            <a:r>
              <a:rPr lang="en-GB" dirty="0" err="1"/>
              <a:t>Frazão</a:t>
            </a:r>
            <a:r>
              <a:rPr lang="en-GB" dirty="0"/>
              <a:t>, P. (2012). Epidemiology of dental caries: when structure and context matter. </a:t>
            </a:r>
            <a:r>
              <a:rPr lang="en-GB" i="1" dirty="0"/>
              <a:t>Brazilian oral research</a:t>
            </a:r>
            <a:r>
              <a:rPr lang="en-GB" dirty="0"/>
              <a:t>, </a:t>
            </a:r>
            <a:r>
              <a:rPr lang="en-GB" i="1" dirty="0"/>
              <a:t>26</a:t>
            </a:r>
            <a:r>
              <a:rPr lang="en-GB" dirty="0"/>
              <a:t>(SPE1), 108-114.</a:t>
            </a:r>
          </a:p>
          <a:p>
            <a:r>
              <a:rPr lang="en-GB" dirty="0"/>
              <a:t>Gomez, G. F. (2013). Early childhood dental caries: a rising dental public health crisis. </a:t>
            </a:r>
            <a:r>
              <a:rPr lang="en-GB" i="1" dirty="0"/>
              <a:t>Contemporary Issues in Early Childhood</a:t>
            </a:r>
            <a:r>
              <a:rPr lang="en-GB" dirty="0"/>
              <a:t>, </a:t>
            </a:r>
            <a:r>
              <a:rPr lang="en-GB" i="1" dirty="0"/>
              <a:t>14</a:t>
            </a:r>
            <a:r>
              <a:rPr lang="en-GB" dirty="0"/>
              <a:t>(2), 191-194.</a:t>
            </a:r>
          </a:p>
          <a:p>
            <a:r>
              <a:rPr lang="en-GB" dirty="0" err="1"/>
              <a:t>Grimoud</a:t>
            </a:r>
            <a:r>
              <a:rPr lang="en-GB" dirty="0"/>
              <a:t>, A. M., Lucas, S., </a:t>
            </a:r>
            <a:r>
              <a:rPr lang="en-GB" dirty="0" err="1"/>
              <a:t>Sevin</a:t>
            </a:r>
            <a:r>
              <a:rPr lang="en-GB" dirty="0"/>
              <a:t>, A., Georges, P., </a:t>
            </a:r>
            <a:r>
              <a:rPr lang="en-GB" dirty="0" err="1"/>
              <a:t>Passarrius</a:t>
            </a:r>
            <a:r>
              <a:rPr lang="en-GB" dirty="0"/>
              <a:t>, O., &amp; </a:t>
            </a:r>
            <a:r>
              <a:rPr lang="en-GB" dirty="0" err="1"/>
              <a:t>Duranthon</a:t>
            </a:r>
            <a:r>
              <a:rPr lang="en-GB" dirty="0"/>
              <a:t>, F. (2011). Frequency of dental caries in four historical populations from the Chalcolithic to the Middle Ages. </a:t>
            </a:r>
            <a:r>
              <a:rPr lang="en-GB" i="1" dirty="0"/>
              <a:t>International journal of dentistry</a:t>
            </a:r>
            <a:r>
              <a:rPr lang="en-GB" dirty="0"/>
              <a:t>, </a:t>
            </a:r>
            <a:r>
              <a:rPr lang="en-GB" i="1" dirty="0"/>
              <a:t>2011</a:t>
            </a:r>
            <a:r>
              <a:rPr lang="en-GB" dirty="0"/>
              <a:t>.</a:t>
            </a:r>
          </a:p>
          <a:p>
            <a:r>
              <a:rPr lang="en-GB" dirty="0"/>
              <a:t>Gupta, N., </a:t>
            </a:r>
            <a:r>
              <a:rPr lang="en-GB" dirty="0" err="1"/>
              <a:t>Vujicic</a:t>
            </a:r>
            <a:r>
              <a:rPr lang="en-GB" dirty="0"/>
              <a:t>, M., Yarbrough, C., &amp; Harrison, B. (2018). Disparities in untreated caries among children and adults in the US, 2011–2014. </a:t>
            </a:r>
            <a:r>
              <a:rPr lang="en-GB" i="1" dirty="0"/>
              <a:t>BMC oral health</a:t>
            </a:r>
            <a:r>
              <a:rPr lang="en-GB" dirty="0"/>
              <a:t>, </a:t>
            </a:r>
            <a:r>
              <a:rPr lang="en-GB" i="1" dirty="0"/>
              <a:t>18</a:t>
            </a:r>
            <a:r>
              <a:rPr lang="en-GB" dirty="0"/>
              <a:t>(1), 30.</a:t>
            </a:r>
          </a:p>
          <a:p>
            <a:r>
              <a:rPr lang="en-GB" dirty="0" err="1"/>
              <a:t>Rozier</a:t>
            </a:r>
            <a:r>
              <a:rPr lang="en-GB" dirty="0"/>
              <a:t>, R. G., White, B. A., &amp; Slade, G. D. (2017). Trends in oral diseases in the US population. </a:t>
            </a:r>
            <a:r>
              <a:rPr lang="en-GB" i="1" dirty="0"/>
              <a:t>Journal of Dental Education</a:t>
            </a:r>
            <a:r>
              <a:rPr lang="en-GB" dirty="0"/>
              <a:t>, </a:t>
            </a:r>
            <a:r>
              <a:rPr lang="en-GB" i="1" dirty="0"/>
              <a:t>81</a:t>
            </a:r>
            <a:r>
              <a:rPr lang="en-GB" dirty="0"/>
              <a:t>(8), eS97-eS109.</a:t>
            </a:r>
          </a:p>
          <a:p>
            <a:endParaRPr lang="en-GB" dirty="0"/>
          </a:p>
        </p:txBody>
      </p:sp>
    </p:spTree>
    <p:extLst>
      <p:ext uri="{BB962C8B-B14F-4D97-AF65-F5344CB8AC3E}">
        <p14:creationId xmlns:p14="http://schemas.microsoft.com/office/powerpoint/2010/main" val="1800735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References</a:t>
            </a:r>
            <a:endParaRPr lang="en-GB" dirty="0"/>
          </a:p>
        </p:txBody>
      </p:sp>
      <p:sp>
        <p:nvSpPr>
          <p:cNvPr id="3" name="Content Placeholder 2"/>
          <p:cNvSpPr>
            <a:spLocks noGrp="1"/>
          </p:cNvSpPr>
          <p:nvPr>
            <p:ph sz="quarter" idx="1"/>
          </p:nvPr>
        </p:nvSpPr>
        <p:spPr/>
        <p:txBody>
          <a:bodyPr>
            <a:normAutofit fontScale="70000" lnSpcReduction="20000"/>
          </a:bodyPr>
          <a:lstStyle/>
          <a:p>
            <a:r>
              <a:rPr lang="en-GB" dirty="0" err="1"/>
              <a:t>Tafere</a:t>
            </a:r>
            <a:r>
              <a:rPr lang="en-GB" dirty="0"/>
              <a:t>, Y., </a:t>
            </a:r>
            <a:r>
              <a:rPr lang="en-GB" dirty="0" err="1"/>
              <a:t>Chanie</a:t>
            </a:r>
            <a:r>
              <a:rPr lang="en-GB" dirty="0"/>
              <a:t>, S., </a:t>
            </a:r>
            <a:r>
              <a:rPr lang="en-GB" dirty="0" err="1"/>
              <a:t>Dessie</a:t>
            </a:r>
            <a:r>
              <a:rPr lang="en-GB" dirty="0"/>
              <a:t>, T., &amp; </a:t>
            </a:r>
            <a:r>
              <a:rPr lang="en-GB" dirty="0" err="1"/>
              <a:t>Gedamu</a:t>
            </a:r>
            <a:r>
              <a:rPr lang="en-GB" dirty="0"/>
              <a:t>, H. (2018). Assessment of prevalence of dental caries and the associated factors among patients attending dental clinic in </a:t>
            </a:r>
            <a:r>
              <a:rPr lang="en-GB" dirty="0" err="1"/>
              <a:t>Debre</a:t>
            </a:r>
            <a:r>
              <a:rPr lang="en-GB" dirty="0"/>
              <a:t> Tabor general hospital: a hospital-based cross-sectional study. </a:t>
            </a:r>
            <a:r>
              <a:rPr lang="en-GB" i="1" dirty="0"/>
              <a:t>BMC oral health</a:t>
            </a:r>
            <a:r>
              <a:rPr lang="en-GB" dirty="0"/>
              <a:t>, </a:t>
            </a:r>
            <a:r>
              <a:rPr lang="en-GB" i="1" dirty="0"/>
              <a:t>18</a:t>
            </a:r>
            <a:r>
              <a:rPr lang="en-GB" dirty="0"/>
              <a:t>(1), 119.</a:t>
            </a:r>
          </a:p>
          <a:p>
            <a:r>
              <a:rPr lang="en-GB" dirty="0" err="1"/>
              <a:t>Veiga</a:t>
            </a:r>
            <a:r>
              <a:rPr lang="en-GB" dirty="0"/>
              <a:t>, N., Aires, D., &amp; Douglas, F. (2016). Dental caries: A review. </a:t>
            </a:r>
            <a:r>
              <a:rPr lang="en-GB" i="1" dirty="0"/>
              <a:t>Journal of Dental and Oral Health</a:t>
            </a:r>
            <a:r>
              <a:rPr lang="en-GB" dirty="0"/>
              <a:t>, </a:t>
            </a:r>
            <a:r>
              <a:rPr lang="en-GB" i="1" dirty="0"/>
              <a:t>3</a:t>
            </a:r>
            <a:r>
              <a:rPr lang="en-GB" dirty="0"/>
              <a:t>(1), 2.</a:t>
            </a:r>
          </a:p>
          <a:p>
            <a:r>
              <a:rPr lang="en-GB" dirty="0"/>
              <a:t>WHO. (2017 November, 9). “Sugars and Dental Carries.” </a:t>
            </a:r>
            <a:r>
              <a:rPr lang="en-GB" i="1" dirty="0"/>
              <a:t>World Health Organization (Online).</a:t>
            </a:r>
            <a:r>
              <a:rPr lang="en-GB" dirty="0"/>
              <a:t> https://www.who.int/news-room/fact-sheets/detail/sugars-and-dental-caries</a:t>
            </a:r>
          </a:p>
          <a:p>
            <a:r>
              <a:rPr lang="en-GB" dirty="0" err="1"/>
              <a:t>Yadav</a:t>
            </a:r>
            <a:r>
              <a:rPr lang="en-GB" dirty="0"/>
              <a:t>, K., &amp; </a:t>
            </a:r>
            <a:r>
              <a:rPr lang="en-GB" dirty="0" err="1"/>
              <a:t>Prakash</a:t>
            </a:r>
            <a:r>
              <a:rPr lang="en-GB" dirty="0"/>
              <a:t>, S. (2017). Dental caries: A microbiological approach. </a:t>
            </a:r>
            <a:r>
              <a:rPr lang="en-GB" i="1" dirty="0"/>
              <a:t>J </a:t>
            </a:r>
            <a:r>
              <a:rPr lang="en-GB" i="1" dirty="0" err="1"/>
              <a:t>Clin</a:t>
            </a:r>
            <a:r>
              <a:rPr lang="en-GB" i="1" dirty="0"/>
              <a:t> Infect Dis </a:t>
            </a:r>
            <a:r>
              <a:rPr lang="en-GB" i="1" dirty="0" err="1"/>
              <a:t>Pract</a:t>
            </a:r>
            <a:r>
              <a:rPr lang="en-GB" dirty="0"/>
              <a:t>, </a:t>
            </a:r>
            <a:r>
              <a:rPr lang="en-GB" i="1" dirty="0"/>
              <a:t>2</a:t>
            </a:r>
            <a:r>
              <a:rPr lang="en-GB" dirty="0"/>
              <a:t>(1), 1-15.</a:t>
            </a:r>
          </a:p>
          <a:p>
            <a:r>
              <a:rPr lang="en-GB" dirty="0"/>
              <a:t>Young, D. A., </a:t>
            </a:r>
            <a:r>
              <a:rPr lang="en-GB" dirty="0" err="1"/>
              <a:t>Nový</a:t>
            </a:r>
            <a:r>
              <a:rPr lang="en-GB" dirty="0"/>
              <a:t>, B. B., Zeller, G. G., Hale, R., Hart, T. C., Truelove, E. L., ... &amp; </a:t>
            </a:r>
            <a:r>
              <a:rPr lang="en-GB" dirty="0" err="1"/>
              <a:t>Kuehne</a:t>
            </a:r>
            <a:r>
              <a:rPr lang="en-GB" dirty="0"/>
              <a:t>, J. (2015). The American Dental Association caries classification system for clinical practice: a report of the American Dental Association Council on Scientific Affairs. </a:t>
            </a:r>
            <a:r>
              <a:rPr lang="en-GB" i="1" dirty="0"/>
              <a:t>The Journal of the American Dental Association</a:t>
            </a:r>
            <a:r>
              <a:rPr lang="en-GB" dirty="0"/>
              <a:t>, </a:t>
            </a:r>
            <a:r>
              <a:rPr lang="en-GB" i="1" dirty="0"/>
              <a:t>146</a:t>
            </a:r>
            <a:r>
              <a:rPr lang="en-GB" dirty="0"/>
              <a:t>(2), 79-86</a:t>
            </a:r>
            <a:r>
              <a:rPr lang="en-GB" dirty="0" smtClean="0"/>
              <a:t>.</a:t>
            </a:r>
            <a:endParaRPr lang="en-GB" dirty="0"/>
          </a:p>
        </p:txBody>
      </p:sp>
    </p:spTree>
    <p:extLst>
      <p:ext uri="{BB962C8B-B14F-4D97-AF65-F5344CB8AC3E}">
        <p14:creationId xmlns:p14="http://schemas.microsoft.com/office/powerpoint/2010/main" val="1627690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144</TotalTime>
  <Words>1960</Words>
  <Application>Microsoft Office PowerPoint</Application>
  <PresentationFormat>On-screen Show (4:3)</PresentationFormat>
  <Paragraphs>120</Paragraphs>
  <Slides>16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Calibri</vt:lpstr>
      <vt:lpstr>Georgia</vt:lpstr>
      <vt:lpstr>Wingdings</vt:lpstr>
      <vt:lpstr>Wingdings 2</vt:lpstr>
      <vt:lpstr>Civic</vt:lpstr>
      <vt:lpstr>Dental Carries </vt:lpstr>
      <vt:lpstr>Introduction </vt:lpstr>
      <vt:lpstr>Definitions </vt:lpstr>
      <vt:lpstr>Dental Carries </vt:lpstr>
      <vt:lpstr>Historical Antecedents</vt:lpstr>
      <vt:lpstr>Continuation of Historical Antecedents</vt:lpstr>
      <vt:lpstr>Continuation of Historical Antecedents</vt:lpstr>
      <vt:lpstr>Epidemiology </vt:lpstr>
      <vt:lpstr>Prevalence </vt:lpstr>
      <vt:lpstr>Relevance of Study </vt:lpstr>
      <vt:lpstr>Scientific Advancements </vt:lpstr>
      <vt:lpstr>World’s Response to Dental Carries</vt:lpstr>
      <vt:lpstr>Personal Opinion </vt:lpstr>
      <vt:lpstr>Recommendations </vt:lpstr>
      <vt:lpstr>References </vt:lpstr>
      <vt:lpstr>Continuation of 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Vinnie</cp:lastModifiedBy>
  <cp:revision>14</cp:revision>
  <dcterms:created xsi:type="dcterms:W3CDTF">2020-04-16T07:07:28Z</dcterms:created>
  <dcterms:modified xsi:type="dcterms:W3CDTF">2020-04-16T09:38:35Z</dcterms:modified>
</cp:coreProperties>
</file>